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6858000" cx="12192000"/>
  <p:notesSz cx="6858000" cy="9144000"/>
  <p:embeddedFontLst>
    <p:embeddedFont>
      <p:font typeface="Teko"/>
      <p:regular r:id="rId19"/>
      <p:bold r:id="rId20"/>
    </p:embeddedFont>
    <p:embeddedFont>
      <p:font typeface="Inter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Teko-bold.fntdata"/><Relationship Id="rId11" Type="http://schemas.openxmlformats.org/officeDocument/2006/relationships/slide" Target="slides/slide6.xml"/><Relationship Id="rId22" Type="http://schemas.openxmlformats.org/officeDocument/2006/relationships/font" Target="fonts/Inter-bold.fntdata"/><Relationship Id="rId10" Type="http://schemas.openxmlformats.org/officeDocument/2006/relationships/slide" Target="slides/slide5.xml"/><Relationship Id="rId21" Type="http://schemas.openxmlformats.org/officeDocument/2006/relationships/font" Target="fonts/Inter-regular.fntdata"/><Relationship Id="rId13" Type="http://schemas.openxmlformats.org/officeDocument/2006/relationships/slide" Target="slides/slide8.xml"/><Relationship Id="rId24" Type="http://schemas.openxmlformats.org/officeDocument/2006/relationships/font" Target="fonts/Inter-boldItalic.fntdata"/><Relationship Id="rId12" Type="http://schemas.openxmlformats.org/officeDocument/2006/relationships/slide" Target="slides/slide7.xml"/><Relationship Id="rId23" Type="http://schemas.openxmlformats.org/officeDocument/2006/relationships/font" Target="fonts/Inter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Teko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3.png>
</file>

<file path=ppt/media/image14.png>
</file>

<file path=ppt/media/image15.jpg>
</file>

<file path=ppt/media/image16.png>
</file>

<file path=ppt/media/image17.png>
</file>

<file path=ppt/media/image19.png>
</file>

<file path=ppt/media/image2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3.png>
</file>

<file path=ppt/media/image34.png>
</file>

<file path=ppt/media/image35.png>
</file>

<file path=ppt/media/image36.png>
</file>

<file path=ppt/media/image37.png>
</file>

<file path=ppt/media/image39.png>
</file>

<file path=ppt/media/image4.jp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2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25.png"/><Relationship Id="rId5" Type="http://schemas.openxmlformats.org/officeDocument/2006/relationships/image" Target="../media/image34.png"/><Relationship Id="rId6" Type="http://schemas.openxmlformats.org/officeDocument/2006/relationships/image" Target="../media/image2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31.png"/><Relationship Id="rId5" Type="http://schemas.openxmlformats.org/officeDocument/2006/relationships/image" Target="../media/image6.png"/><Relationship Id="rId6" Type="http://schemas.openxmlformats.org/officeDocument/2006/relationships/image" Target="../media/image28.png"/><Relationship Id="rId7" Type="http://schemas.openxmlformats.org/officeDocument/2006/relationships/image" Target="../media/image2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1.png"/><Relationship Id="rId5" Type="http://schemas.openxmlformats.org/officeDocument/2006/relationships/image" Target="../media/image6.png"/><Relationship Id="rId6" Type="http://schemas.openxmlformats.org/officeDocument/2006/relationships/image" Target="../media/image2.png"/><Relationship Id="rId7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19.png"/><Relationship Id="rId6" Type="http://schemas.openxmlformats.org/officeDocument/2006/relationships/image" Target="../media/image41.png"/><Relationship Id="rId7" Type="http://schemas.openxmlformats.org/officeDocument/2006/relationships/image" Target="../media/image40.png"/><Relationship Id="rId8" Type="http://schemas.openxmlformats.org/officeDocument/2006/relationships/image" Target="../media/image4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jpg"/><Relationship Id="rId6" Type="http://schemas.openxmlformats.org/officeDocument/2006/relationships/image" Target="../media/image13.png"/><Relationship Id="rId7" Type="http://schemas.openxmlformats.org/officeDocument/2006/relationships/image" Target="../media/image1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3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36.png"/><Relationship Id="rId9" Type="http://schemas.openxmlformats.org/officeDocument/2006/relationships/image" Target="../media/image16.png"/><Relationship Id="rId5" Type="http://schemas.openxmlformats.org/officeDocument/2006/relationships/image" Target="../media/image35.png"/><Relationship Id="rId6" Type="http://schemas.openxmlformats.org/officeDocument/2006/relationships/image" Target="../media/image14.png"/><Relationship Id="rId7" Type="http://schemas.openxmlformats.org/officeDocument/2006/relationships/image" Target="../media/image27.png"/><Relationship Id="rId8" Type="http://schemas.openxmlformats.org/officeDocument/2006/relationships/image" Target="../media/image3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31.png"/><Relationship Id="rId5" Type="http://schemas.openxmlformats.org/officeDocument/2006/relationships/image" Target="../media/image6.png"/><Relationship Id="rId6" Type="http://schemas.openxmlformats.org/officeDocument/2006/relationships/image" Target="../media/image30.png"/><Relationship Id="rId7" Type="http://schemas.openxmlformats.org/officeDocument/2006/relationships/image" Target="../media/image37.png"/><Relationship Id="rId8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11.png"/><Relationship Id="rId6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84" name="Google Shape;8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85" name="Google Shape;85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66987" y="1456432"/>
            <a:ext cx="7058025" cy="3944987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3"/>
          <p:cNvSpPr txBox="1"/>
          <p:nvPr/>
        </p:nvSpPr>
        <p:spPr>
          <a:xfrm>
            <a:off x="2606994" y="1663725"/>
            <a:ext cx="6978000" cy="19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7200" u="none" cap="none" strike="noStrike">
                <a:solidFill>
                  <a:srgbClr val="F8FAFC"/>
                </a:solidFill>
                <a:latin typeface="Teko"/>
                <a:ea typeface="Teko"/>
                <a:cs typeface="Teko"/>
                <a:sym typeface="Teko"/>
              </a:rPr>
              <a:t>PREMIER LEAGUE</a:t>
            </a:r>
            <a:b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-US" sz="7200" u="none" cap="none" strike="noStrike">
                <a:solidFill>
                  <a:srgbClr val="F8FAFC"/>
                </a:solidFill>
                <a:latin typeface="Teko"/>
                <a:ea typeface="Teko"/>
                <a:cs typeface="Teko"/>
                <a:sym typeface="Teko"/>
              </a:rPr>
              <a:t> HOME ADVANTAGE</a:t>
            </a:r>
            <a:endParaRPr/>
          </a:p>
        </p:txBody>
      </p:sp>
      <p:sp>
        <p:nvSpPr>
          <p:cNvPr id="87" name="Google Shape;87;p13"/>
          <p:cNvSpPr txBox="1"/>
          <p:nvPr/>
        </p:nvSpPr>
        <p:spPr>
          <a:xfrm>
            <a:off x="3148012" y="3873698"/>
            <a:ext cx="5895975" cy="3656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99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94A3B8"/>
                </a:solidFill>
                <a:latin typeface="Inter"/>
                <a:ea typeface="Inter"/>
                <a:cs typeface="Inter"/>
                <a:sym typeface="Inter"/>
              </a:rPr>
              <a:t>A Semantic Web Analysis of Match Data (2020-2024)</a:t>
            </a:r>
            <a:endParaRPr/>
          </a:p>
        </p:txBody>
      </p:sp>
      <p:sp>
        <p:nvSpPr>
          <p:cNvPr id="88" name="Google Shape;88;p13"/>
          <p:cNvSpPr txBox="1"/>
          <p:nvPr/>
        </p:nvSpPr>
        <p:spPr>
          <a:xfrm>
            <a:off x="3148012" y="4620369"/>
            <a:ext cx="58959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50">
                <a:solidFill>
                  <a:srgbClr val="CBD5E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By: Sohan, Bibek, Ankit, Mark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240" name="Google Shape;24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41" name="Google Shape;241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025" y="1733550"/>
            <a:ext cx="5229225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2"/>
          <p:cNvSpPr txBox="1"/>
          <p:nvPr/>
        </p:nvSpPr>
        <p:spPr>
          <a:xfrm>
            <a:off x="6381750" y="1733550"/>
            <a:ext cx="5490686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2C55E"/>
                </a:solidFill>
                <a:latin typeface="Teko"/>
                <a:ea typeface="Teko"/>
                <a:cs typeface="Teko"/>
                <a:sym typeface="Teko"/>
              </a:rPr>
              <a:t>THE "WATFORD ANOMALY"</a:t>
            </a:r>
            <a:endParaRPr/>
          </a:p>
        </p:txBody>
      </p:sp>
      <p:sp>
        <p:nvSpPr>
          <p:cNvPr id="243" name="Google Shape;243;p22"/>
          <p:cNvSpPr txBox="1"/>
          <p:nvPr/>
        </p:nvSpPr>
        <p:spPr>
          <a:xfrm>
            <a:off x="6381750" y="2362200"/>
            <a:ext cx="5229225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While top teams like </a:t>
            </a:r>
            <a:r>
              <a:rPr b="1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Tottenham (+23.68%)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and </a:t>
            </a:r>
            <a:r>
              <a:rPr b="1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Liverpool (+19.74%)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thrive at home, the effect is not universal.</a:t>
            </a:r>
            <a:endParaRPr/>
          </a:p>
        </p:txBody>
      </p:sp>
      <p:sp>
        <p:nvSpPr>
          <p:cNvPr id="244" name="Google Shape;244;p22"/>
          <p:cNvSpPr txBox="1"/>
          <p:nvPr/>
        </p:nvSpPr>
        <p:spPr>
          <a:xfrm>
            <a:off x="6381750" y="3162300"/>
            <a:ext cx="5229225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Watford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presented a statistical anomaly, actually performing </a:t>
            </a:r>
            <a:r>
              <a:rPr b="1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10.53% worse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at home than away, suggesting external factors (pressure, tactics) outweigh the crowd benefit for some clubs.</a:t>
            </a:r>
            <a:endParaRPr/>
          </a:p>
        </p:txBody>
      </p:sp>
      <p:sp>
        <p:nvSpPr>
          <p:cNvPr id="245" name="Google Shape;245;p22"/>
          <p:cNvSpPr txBox="1"/>
          <p:nvPr/>
        </p:nvSpPr>
        <p:spPr>
          <a:xfrm>
            <a:off x="809625" y="581025"/>
            <a:ext cx="11341417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200" u="none" cap="none" strike="noStrike">
                <a:solidFill>
                  <a:srgbClr val="F8FAFC"/>
                </a:solidFill>
                <a:latin typeface="Teko"/>
                <a:ea typeface="Teko"/>
                <a:cs typeface="Teko"/>
                <a:sym typeface="Teko"/>
              </a:rPr>
              <a:t>RESULTS: TEAM VARIANCE</a:t>
            </a:r>
            <a:endParaRPr/>
          </a:p>
        </p:txBody>
      </p:sp>
      <p:sp>
        <p:nvSpPr>
          <p:cNvPr id="246" name="Google Shape;246;p22"/>
          <p:cNvSpPr/>
          <p:nvPr/>
        </p:nvSpPr>
        <p:spPr>
          <a:xfrm>
            <a:off x="581025" y="581025"/>
            <a:ext cx="76200" cy="771525"/>
          </a:xfrm>
          <a:prstGeom prst="rect">
            <a:avLst/>
          </a:prstGeom>
          <a:solidFill>
            <a:srgbClr val="22C55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7" name="Google Shape;247;p22" title="team_variance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1025" y="1733550"/>
            <a:ext cx="5229225" cy="455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252" name="Google Shape;25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53" name="Google Shape;253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025" y="2363241"/>
            <a:ext cx="3549699" cy="194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54" name="Google Shape;254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21224" y="2363241"/>
            <a:ext cx="3549699" cy="194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55" name="Google Shape;255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061424" y="2363241"/>
            <a:ext cx="3549699" cy="19431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3"/>
          <p:cNvSpPr txBox="1"/>
          <p:nvPr/>
        </p:nvSpPr>
        <p:spPr>
          <a:xfrm>
            <a:off x="581025" y="4687341"/>
            <a:ext cx="11029950" cy="7313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99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Conclusion: The result is </a:t>
            </a:r>
            <a:r>
              <a:rPr b="1" i="0" lang="en-US" sz="18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not random</a:t>
            </a:r>
            <a:r>
              <a:rPr b="0" i="0" lang="en-US" sz="18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. The "Home Advantage" is a scientifically measurable phenomenon.</a:t>
            </a:r>
            <a:endParaRPr/>
          </a:p>
        </p:txBody>
      </p:sp>
      <p:sp>
        <p:nvSpPr>
          <p:cNvPr id="257" name="Google Shape;257;p23"/>
          <p:cNvSpPr txBox="1"/>
          <p:nvPr/>
        </p:nvSpPr>
        <p:spPr>
          <a:xfrm>
            <a:off x="781050" y="2753766"/>
            <a:ext cx="3149649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00" u="none" cap="none" strike="noStrike">
                <a:solidFill>
                  <a:srgbClr val="22C55E"/>
                </a:solidFill>
                <a:latin typeface="Teko"/>
                <a:ea typeface="Teko"/>
                <a:cs typeface="Teko"/>
                <a:sym typeface="Teko"/>
              </a:rPr>
              <a:t>1,520</a:t>
            </a:r>
            <a:endParaRPr/>
          </a:p>
        </p:txBody>
      </p:sp>
      <p:sp>
        <p:nvSpPr>
          <p:cNvPr id="258" name="Google Shape;258;p23"/>
          <p:cNvSpPr txBox="1"/>
          <p:nvPr/>
        </p:nvSpPr>
        <p:spPr>
          <a:xfrm>
            <a:off x="781050" y="3611016"/>
            <a:ext cx="3149649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Matches Analyzed</a:t>
            </a:r>
            <a:endParaRPr/>
          </a:p>
        </p:txBody>
      </p:sp>
      <p:sp>
        <p:nvSpPr>
          <p:cNvPr id="259" name="Google Shape;259;p23"/>
          <p:cNvSpPr txBox="1"/>
          <p:nvPr/>
        </p:nvSpPr>
        <p:spPr>
          <a:xfrm>
            <a:off x="4521249" y="2753766"/>
            <a:ext cx="3149649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00" u="none" cap="none" strike="noStrike">
                <a:solidFill>
                  <a:srgbClr val="22C55E"/>
                </a:solidFill>
                <a:latin typeface="Teko"/>
                <a:ea typeface="Teko"/>
                <a:cs typeface="Teko"/>
                <a:sym typeface="Teko"/>
              </a:rPr>
              <a:t>6.49</a:t>
            </a:r>
            <a:endParaRPr/>
          </a:p>
        </p:txBody>
      </p:sp>
      <p:sp>
        <p:nvSpPr>
          <p:cNvPr id="260" name="Google Shape;260;p23"/>
          <p:cNvSpPr txBox="1"/>
          <p:nvPr/>
        </p:nvSpPr>
        <p:spPr>
          <a:xfrm>
            <a:off x="4521249" y="3611016"/>
            <a:ext cx="3149649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T-Statistic</a:t>
            </a:r>
            <a:endParaRPr/>
          </a:p>
        </p:txBody>
      </p:sp>
      <p:sp>
        <p:nvSpPr>
          <p:cNvPr id="261" name="Google Shape;261;p23"/>
          <p:cNvSpPr txBox="1"/>
          <p:nvPr/>
        </p:nvSpPr>
        <p:spPr>
          <a:xfrm>
            <a:off x="8261449" y="2753766"/>
            <a:ext cx="3149649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00" u="none" cap="none" strike="noStrike">
                <a:solidFill>
                  <a:srgbClr val="22C55E"/>
                </a:solidFill>
                <a:latin typeface="Teko"/>
                <a:ea typeface="Teko"/>
                <a:cs typeface="Teko"/>
                <a:sym typeface="Teko"/>
              </a:rPr>
              <a:t>&lt; 10⁻⁶</a:t>
            </a:r>
            <a:endParaRPr/>
          </a:p>
        </p:txBody>
      </p:sp>
      <p:sp>
        <p:nvSpPr>
          <p:cNvPr id="262" name="Google Shape;262;p23"/>
          <p:cNvSpPr txBox="1"/>
          <p:nvPr/>
        </p:nvSpPr>
        <p:spPr>
          <a:xfrm>
            <a:off x="8261449" y="3611016"/>
            <a:ext cx="3149649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P-Value</a:t>
            </a:r>
            <a:endParaRPr/>
          </a:p>
        </p:txBody>
      </p:sp>
      <p:sp>
        <p:nvSpPr>
          <p:cNvPr id="263" name="Google Shape;263;p23"/>
          <p:cNvSpPr txBox="1"/>
          <p:nvPr/>
        </p:nvSpPr>
        <p:spPr>
          <a:xfrm>
            <a:off x="809625" y="581025"/>
            <a:ext cx="11341417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200" u="none" cap="none" strike="noStrike">
                <a:solidFill>
                  <a:srgbClr val="F8FAFC"/>
                </a:solidFill>
                <a:latin typeface="Teko"/>
                <a:ea typeface="Teko"/>
                <a:cs typeface="Teko"/>
                <a:sym typeface="Teko"/>
              </a:rPr>
              <a:t>STATISTICAL VALIDATION</a:t>
            </a:r>
            <a:endParaRPr/>
          </a:p>
        </p:txBody>
      </p:sp>
      <p:sp>
        <p:nvSpPr>
          <p:cNvPr id="264" name="Google Shape;264;p23"/>
          <p:cNvSpPr/>
          <p:nvPr/>
        </p:nvSpPr>
        <p:spPr>
          <a:xfrm>
            <a:off x="581025" y="581025"/>
            <a:ext cx="76200" cy="771525"/>
          </a:xfrm>
          <a:prstGeom prst="rect">
            <a:avLst/>
          </a:prstGeom>
          <a:solidFill>
            <a:srgbClr val="22C55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269" name="Google Shape;26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70" name="Google Shape;270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025" y="1733550"/>
            <a:ext cx="5229225" cy="4543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71" name="Google Shape;271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81750" y="1733550"/>
            <a:ext cx="5229225" cy="4543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4"/>
          <p:cNvSpPr txBox="1"/>
          <p:nvPr/>
        </p:nvSpPr>
        <p:spPr>
          <a:xfrm>
            <a:off x="971550" y="2124075"/>
            <a:ext cx="4670583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6225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2C55E"/>
                </a:solidFill>
                <a:latin typeface="Teko"/>
                <a:ea typeface="Teko"/>
                <a:cs typeface="Teko"/>
                <a:sym typeface="Teko"/>
              </a:rPr>
              <a:t>KEY FINDINGS</a:t>
            </a:r>
            <a:endParaRPr/>
          </a:p>
        </p:txBody>
      </p:sp>
      <p:sp>
        <p:nvSpPr>
          <p:cNvPr id="273" name="Google Shape;273;p24"/>
          <p:cNvSpPr txBox="1"/>
          <p:nvPr/>
        </p:nvSpPr>
        <p:spPr>
          <a:xfrm>
            <a:off x="971550" y="2752725"/>
            <a:ext cx="4448175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Home advantage is real (+10%) and significant, but highly variable at the club level. SPARQL is excellent for metadata discovery but currently unreliable for transactional sports data.</a:t>
            </a:r>
            <a:endParaRPr/>
          </a:p>
        </p:txBody>
      </p:sp>
      <p:sp>
        <p:nvSpPr>
          <p:cNvPr id="274" name="Google Shape;274;p24"/>
          <p:cNvSpPr txBox="1"/>
          <p:nvPr/>
        </p:nvSpPr>
        <p:spPr>
          <a:xfrm>
            <a:off x="6772275" y="2124075"/>
            <a:ext cx="4670583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314325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2C55E"/>
                </a:solidFill>
                <a:latin typeface="Teko"/>
                <a:ea typeface="Teko"/>
                <a:cs typeface="Teko"/>
                <a:sym typeface="Teko"/>
              </a:rPr>
              <a:t>FUTURE WORK</a:t>
            </a:r>
            <a:endParaRPr/>
          </a:p>
        </p:txBody>
      </p:sp>
      <p:sp>
        <p:nvSpPr>
          <p:cNvPr id="275" name="Google Shape;275;p24"/>
          <p:cNvSpPr txBox="1"/>
          <p:nvPr/>
        </p:nvSpPr>
        <p:spPr>
          <a:xfrm>
            <a:off x="6772275" y="2752725"/>
            <a:ext cx="4448175" cy="15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We propose investigating the "Watford Anomaly" via sentiment analysis and expanding our ontology to include "Crowd Attendance" figures to measure the impact of empty stadiums.</a:t>
            </a:r>
            <a:endParaRPr/>
          </a:p>
        </p:txBody>
      </p:sp>
      <p:pic>
        <p:nvPicPr>
          <p:cNvPr descr="image.png" id="276" name="Google Shape;276;p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71550" y="2152650"/>
            <a:ext cx="27622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77" name="Google Shape;277;p2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772275" y="2152650"/>
            <a:ext cx="314325" cy="3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24"/>
          <p:cNvSpPr txBox="1"/>
          <p:nvPr/>
        </p:nvSpPr>
        <p:spPr>
          <a:xfrm>
            <a:off x="809625" y="581025"/>
            <a:ext cx="11341417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200" u="none" cap="none" strike="noStrike">
                <a:solidFill>
                  <a:srgbClr val="F8FAFC"/>
                </a:solidFill>
                <a:latin typeface="Teko"/>
                <a:ea typeface="Teko"/>
                <a:cs typeface="Teko"/>
                <a:sym typeface="Teko"/>
              </a:rPr>
              <a:t>CONCLUSION &amp; FUTURE WORK</a:t>
            </a:r>
            <a:endParaRPr/>
          </a:p>
        </p:txBody>
      </p:sp>
      <p:sp>
        <p:nvSpPr>
          <p:cNvPr id="279" name="Google Shape;279;p24"/>
          <p:cNvSpPr/>
          <p:nvPr/>
        </p:nvSpPr>
        <p:spPr>
          <a:xfrm>
            <a:off x="581025" y="581025"/>
            <a:ext cx="76200" cy="771525"/>
          </a:xfrm>
          <a:prstGeom prst="rect">
            <a:avLst/>
          </a:prstGeom>
          <a:solidFill>
            <a:srgbClr val="22C55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284" name="Google Shape;28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5"/>
          <p:cNvSpPr txBox="1"/>
          <p:nvPr/>
        </p:nvSpPr>
        <p:spPr>
          <a:xfrm>
            <a:off x="4170759" y="2232719"/>
            <a:ext cx="3850481" cy="8228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7200" u="none" cap="none" strike="noStrike">
                <a:solidFill>
                  <a:srgbClr val="F8FAFC"/>
                </a:solidFill>
                <a:latin typeface="Teko"/>
                <a:ea typeface="Teko"/>
                <a:cs typeface="Teko"/>
                <a:sym typeface="Teko"/>
              </a:rPr>
              <a:t>THANK YOU</a:t>
            </a:r>
            <a:endParaRPr/>
          </a:p>
        </p:txBody>
      </p:sp>
      <p:sp>
        <p:nvSpPr>
          <p:cNvPr id="286" name="Google Shape;286;p25"/>
          <p:cNvSpPr txBox="1"/>
          <p:nvPr/>
        </p:nvSpPr>
        <p:spPr>
          <a:xfrm>
            <a:off x="5470921" y="4075694"/>
            <a:ext cx="1250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2C55E"/>
                </a:solidFill>
                <a:latin typeface="Teko"/>
                <a:ea typeface="Teko"/>
                <a:cs typeface="Teko"/>
                <a:sym typeface="Teko"/>
              </a:rPr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93" name="Google Shape;9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94" name="Google Shape;94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025" y="1733550"/>
            <a:ext cx="5229225" cy="4543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95" name="Google Shape;95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81750" y="1733550"/>
            <a:ext cx="5229225" cy="45434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/>
          <p:nvPr/>
        </p:nvSpPr>
        <p:spPr>
          <a:xfrm>
            <a:off x="971550" y="2124075"/>
            <a:ext cx="4670583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314325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2C55E"/>
                </a:solidFill>
                <a:latin typeface="Teko"/>
                <a:ea typeface="Teko"/>
                <a:cs typeface="Teko"/>
                <a:sym typeface="Teko"/>
              </a:rPr>
              <a:t>THE OBJECTIVE</a:t>
            </a:r>
            <a:endParaRPr/>
          </a:p>
        </p:txBody>
      </p:sp>
      <p:sp>
        <p:nvSpPr>
          <p:cNvPr id="97" name="Google Shape;97;p14"/>
          <p:cNvSpPr txBox="1"/>
          <p:nvPr/>
        </p:nvSpPr>
        <p:spPr>
          <a:xfrm>
            <a:off x="971550" y="2752725"/>
            <a:ext cx="4448175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To investigate whether Premier League football clubs exhibit a measurable and consistent </a:t>
            </a:r>
            <a:r>
              <a:rPr b="1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Home Advantage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over the last 4 seasons (2020–2024).</a:t>
            </a:r>
            <a:endParaRPr/>
          </a:p>
        </p:txBody>
      </p:sp>
      <p:sp>
        <p:nvSpPr>
          <p:cNvPr id="98" name="Google Shape;98;p14"/>
          <p:cNvSpPr txBox="1"/>
          <p:nvPr/>
        </p:nvSpPr>
        <p:spPr>
          <a:xfrm>
            <a:off x="6772275" y="2124075"/>
            <a:ext cx="4670583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76225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2C55E"/>
                </a:solidFill>
                <a:latin typeface="Teko"/>
                <a:ea typeface="Teko"/>
                <a:cs typeface="Teko"/>
                <a:sym typeface="Teko"/>
              </a:rPr>
              <a:t>THE APPROACH</a:t>
            </a:r>
            <a:endParaRPr/>
          </a:p>
        </p:txBody>
      </p:sp>
      <p:sp>
        <p:nvSpPr>
          <p:cNvPr id="99" name="Google Shape;99;p14"/>
          <p:cNvSpPr txBox="1"/>
          <p:nvPr/>
        </p:nvSpPr>
        <p:spPr>
          <a:xfrm>
            <a:off x="6772275" y="2752725"/>
            <a:ext cx="4448175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We aimed to build a reproducible pipeline using </a:t>
            </a:r>
            <a:r>
              <a:rPr b="1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Semantic Web technologies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. By combining structured Linked Data from DBpedia and Wikidata with official match records, we demonstrate how SPARQL can power sports analytics.</a:t>
            </a:r>
            <a:endParaRPr/>
          </a:p>
        </p:txBody>
      </p:sp>
      <p:pic>
        <p:nvPicPr>
          <p:cNvPr descr="image.png" id="100" name="Google Shape;100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71550" y="2152650"/>
            <a:ext cx="314325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01" name="Google Shape;101;p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772275" y="2152650"/>
            <a:ext cx="276225" cy="3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 txBox="1"/>
          <p:nvPr/>
        </p:nvSpPr>
        <p:spPr>
          <a:xfrm>
            <a:off x="809625" y="581025"/>
            <a:ext cx="11341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200" u="none" cap="none" strike="noStrike">
                <a:solidFill>
                  <a:srgbClr val="F8FAFC"/>
                </a:solidFill>
                <a:latin typeface="Teko"/>
                <a:ea typeface="Teko"/>
                <a:cs typeface="Teko"/>
                <a:sym typeface="Teko"/>
              </a:rPr>
              <a:t>THE RESEARCH GOAL</a:t>
            </a:r>
            <a:endParaRPr/>
          </a:p>
        </p:txBody>
      </p:sp>
      <p:sp>
        <p:nvSpPr>
          <p:cNvPr id="103" name="Google Shape;103;p14"/>
          <p:cNvSpPr/>
          <p:nvPr/>
        </p:nvSpPr>
        <p:spPr>
          <a:xfrm>
            <a:off x="581025" y="581025"/>
            <a:ext cx="76200" cy="771525"/>
          </a:xfrm>
          <a:prstGeom prst="rect">
            <a:avLst/>
          </a:prstGeom>
          <a:solidFill>
            <a:srgbClr val="22C55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08" name="Google Shape;10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09" name="Google Shape;109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994106" y="2843212"/>
            <a:ext cx="476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5"/>
          <p:cNvSpPr/>
          <p:nvPr/>
        </p:nvSpPr>
        <p:spPr>
          <a:xfrm>
            <a:off x="581025" y="4176712"/>
            <a:ext cx="11029950" cy="38100"/>
          </a:xfrm>
          <a:prstGeom prst="roundRect">
            <a:avLst>
              <a:gd fmla="val 16667" name="adj"/>
            </a:avLst>
          </a:prstGeom>
          <a:solidFill>
            <a:srgbClr val="47556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.png" id="111" name="Google Shape;111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721643" y="2843212"/>
            <a:ext cx="476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5"/>
          <p:cNvSpPr txBox="1"/>
          <p:nvPr/>
        </p:nvSpPr>
        <p:spPr>
          <a:xfrm>
            <a:off x="612100" y="3509962"/>
            <a:ext cx="2695336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2C55E"/>
                </a:solidFill>
                <a:latin typeface="Teko"/>
                <a:ea typeface="Teko"/>
                <a:cs typeface="Teko"/>
                <a:sym typeface="Teko"/>
              </a:rPr>
              <a:t>SOURCING</a:t>
            </a:r>
            <a:endParaRPr/>
          </a:p>
        </p:txBody>
      </p:sp>
      <p:sp>
        <p:nvSpPr>
          <p:cNvPr id="113" name="Google Shape;113;p15"/>
          <p:cNvSpPr txBox="1"/>
          <p:nvPr/>
        </p:nvSpPr>
        <p:spPr>
          <a:xfrm>
            <a:off x="676275" y="4138612"/>
            <a:ext cx="2566987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Targeted DBpedia &amp; Wikidata for entities (Clubs, Stadiums, Seasons).</a:t>
            </a:r>
            <a:endParaRPr/>
          </a:p>
        </p:txBody>
      </p:sp>
      <p:pic>
        <p:nvPicPr>
          <p:cNvPr descr="image.png" id="114" name="Google Shape;114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79131" y="2843212"/>
            <a:ext cx="476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5"/>
          <p:cNvSpPr txBox="1"/>
          <p:nvPr/>
        </p:nvSpPr>
        <p:spPr>
          <a:xfrm>
            <a:off x="3369587" y="3509962"/>
            <a:ext cx="2695336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2C55E"/>
                </a:solidFill>
                <a:latin typeface="Teko"/>
                <a:ea typeface="Teko"/>
                <a:cs typeface="Teko"/>
                <a:sym typeface="Teko"/>
              </a:rPr>
              <a:t>QUERYING</a:t>
            </a:r>
            <a:endParaRPr/>
          </a:p>
        </p:txBody>
      </p:sp>
      <p:sp>
        <p:nvSpPr>
          <p:cNvPr id="116" name="Google Shape;116;p15"/>
          <p:cNvSpPr txBox="1"/>
          <p:nvPr/>
        </p:nvSpPr>
        <p:spPr>
          <a:xfrm>
            <a:off x="3433762" y="4138612"/>
            <a:ext cx="2566987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Executed SPARQL to extract metadata and attempted to fetch match results.</a:t>
            </a:r>
            <a:endParaRPr/>
          </a:p>
        </p:txBody>
      </p:sp>
      <p:pic>
        <p:nvPicPr>
          <p:cNvPr descr="image.png" id="117" name="Google Shape;117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236618" y="2843212"/>
            <a:ext cx="476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5"/>
          <p:cNvSpPr txBox="1"/>
          <p:nvPr/>
        </p:nvSpPr>
        <p:spPr>
          <a:xfrm>
            <a:off x="6127075" y="3509962"/>
            <a:ext cx="2695336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2C55E"/>
                </a:solidFill>
                <a:latin typeface="Teko"/>
                <a:ea typeface="Teko"/>
                <a:cs typeface="Teko"/>
                <a:sym typeface="Teko"/>
              </a:rPr>
              <a:t>HYBRID FALLBACK</a:t>
            </a:r>
            <a:endParaRPr/>
          </a:p>
        </p:txBody>
      </p:sp>
      <p:sp>
        <p:nvSpPr>
          <p:cNvPr id="119" name="Google Shape;119;p15"/>
          <p:cNvSpPr txBox="1"/>
          <p:nvPr/>
        </p:nvSpPr>
        <p:spPr>
          <a:xfrm>
            <a:off x="6191250" y="4138612"/>
            <a:ext cx="2566987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Addressed Linked Data gaps by integrating CSV data into the RDF schema.</a:t>
            </a:r>
            <a:endParaRPr/>
          </a:p>
        </p:txBody>
      </p:sp>
      <p:sp>
        <p:nvSpPr>
          <p:cNvPr id="120" name="Google Shape;120;p15"/>
          <p:cNvSpPr txBox="1"/>
          <p:nvPr/>
        </p:nvSpPr>
        <p:spPr>
          <a:xfrm>
            <a:off x="8884562" y="3509962"/>
            <a:ext cx="2695336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2C55E"/>
                </a:solidFill>
                <a:latin typeface="Teko"/>
                <a:ea typeface="Teko"/>
                <a:cs typeface="Teko"/>
                <a:sym typeface="Teko"/>
              </a:rPr>
              <a:t>ANALYSIS</a:t>
            </a:r>
            <a:endParaRPr/>
          </a:p>
        </p:txBody>
      </p:sp>
      <p:sp>
        <p:nvSpPr>
          <p:cNvPr id="121" name="Google Shape;121;p15"/>
          <p:cNvSpPr txBox="1"/>
          <p:nvPr/>
        </p:nvSpPr>
        <p:spPr>
          <a:xfrm>
            <a:off x="8948737" y="4138612"/>
            <a:ext cx="2566987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Statistical modeling (Chi-Square, T-Tests) using Python &amp; Pandas.</a:t>
            </a:r>
            <a:endParaRPr/>
          </a:p>
        </p:txBody>
      </p:sp>
      <p:pic>
        <p:nvPicPr>
          <p:cNvPr id="122" name="Google Shape;122;p15"/>
          <p:cNvPicPr preferRelativeResize="0"/>
          <p:nvPr/>
        </p:nvPicPr>
        <p:blipFill rotWithShape="1">
          <a:blip r:embed="rId6">
            <a:alphaModFix/>
          </a:blip>
          <a:srcRect b="2380" l="0" r="0" t="2380"/>
          <a:stretch/>
        </p:blipFill>
        <p:spPr>
          <a:xfrm>
            <a:off x="1874043" y="2986087"/>
            <a:ext cx="171450" cy="1903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5"/>
          <p:cNvPicPr preferRelativeResize="0"/>
          <p:nvPr/>
        </p:nvPicPr>
        <p:blipFill rotWithShape="1">
          <a:blip r:embed="rId7">
            <a:alphaModFix/>
          </a:blip>
          <a:srcRect b="2271" l="0" r="0" t="2271"/>
          <a:stretch/>
        </p:blipFill>
        <p:spPr>
          <a:xfrm>
            <a:off x="4622006" y="2986087"/>
            <a:ext cx="190500" cy="1903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5"/>
          <p:cNvPicPr preferRelativeResize="0"/>
          <p:nvPr/>
        </p:nvPicPr>
        <p:blipFill rotWithShape="1">
          <a:blip r:embed="rId8">
            <a:alphaModFix/>
          </a:blip>
          <a:srcRect b="2271" l="0" r="0" t="2271"/>
          <a:stretch/>
        </p:blipFill>
        <p:spPr>
          <a:xfrm>
            <a:off x="7379493" y="2986087"/>
            <a:ext cx="190500" cy="19036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5"/>
          <p:cNvSpPr txBox="1"/>
          <p:nvPr/>
        </p:nvSpPr>
        <p:spPr>
          <a:xfrm>
            <a:off x="809625" y="581025"/>
            <a:ext cx="11341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200" u="none" cap="none" strike="noStrike">
                <a:solidFill>
                  <a:srgbClr val="F8FAFC"/>
                </a:solidFill>
                <a:latin typeface="Teko"/>
                <a:ea typeface="Teko"/>
                <a:cs typeface="Teko"/>
                <a:sym typeface="Teko"/>
              </a:rPr>
              <a:t> ARCHITECTURE &amp; WORKFLOW</a:t>
            </a:r>
            <a:endParaRPr/>
          </a:p>
        </p:txBody>
      </p:sp>
      <p:sp>
        <p:nvSpPr>
          <p:cNvPr id="126" name="Google Shape;126;p15"/>
          <p:cNvSpPr/>
          <p:nvPr/>
        </p:nvSpPr>
        <p:spPr>
          <a:xfrm>
            <a:off x="581025" y="581025"/>
            <a:ext cx="76200" cy="771525"/>
          </a:xfrm>
          <a:prstGeom prst="rect">
            <a:avLst/>
          </a:prstGeom>
          <a:solidFill>
            <a:srgbClr val="22C55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31" name="Google Shape;13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32" name="Google Shape;132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81750" y="1733550"/>
            <a:ext cx="5229225" cy="381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6"/>
          <p:cNvPicPr preferRelativeResize="0"/>
          <p:nvPr/>
        </p:nvPicPr>
        <p:blipFill rotWithShape="1">
          <a:blip r:embed="rId5">
            <a:alphaModFix/>
          </a:blip>
          <a:srcRect b="0" l="416" r="416" t="0"/>
          <a:stretch/>
        </p:blipFill>
        <p:spPr>
          <a:xfrm>
            <a:off x="581025" y="3476625"/>
            <a:ext cx="5229225" cy="138014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34" name="Google Shape;134;p16"/>
          <p:cNvSpPr txBox="1"/>
          <p:nvPr/>
        </p:nvSpPr>
        <p:spPr>
          <a:xfrm>
            <a:off x="581025" y="1733550"/>
            <a:ext cx="5490686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2C55E"/>
                </a:solidFill>
                <a:latin typeface="Teko"/>
                <a:ea typeface="Teko"/>
                <a:cs typeface="Teko"/>
                <a:sym typeface="Teko"/>
              </a:rPr>
              <a:t>EXTRACTING TEAM METADATA</a:t>
            </a:r>
            <a:endParaRPr/>
          </a:p>
        </p:txBody>
      </p:sp>
      <p:sp>
        <p:nvSpPr>
          <p:cNvPr id="135" name="Google Shape;135;p16"/>
          <p:cNvSpPr txBox="1"/>
          <p:nvPr/>
        </p:nvSpPr>
        <p:spPr>
          <a:xfrm>
            <a:off x="581025" y="2362200"/>
            <a:ext cx="5229225" cy="9239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We initially searched for dbo:SoccerClub, but it was too generic. We refined our strategy using specific property paths linked to the Premier League resource.</a:t>
            </a:r>
            <a:endParaRPr/>
          </a:p>
        </p:txBody>
      </p:sp>
      <p:sp>
        <p:nvSpPr>
          <p:cNvPr id="136" name="Google Shape;136;p16"/>
          <p:cNvSpPr txBox="1"/>
          <p:nvPr/>
        </p:nvSpPr>
        <p:spPr>
          <a:xfrm>
            <a:off x="809625" y="581025"/>
            <a:ext cx="11341417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200" u="none" cap="none" strike="noStrike">
                <a:solidFill>
                  <a:srgbClr val="F8FAFC"/>
                </a:solidFill>
                <a:latin typeface="Teko"/>
                <a:ea typeface="Teko"/>
                <a:cs typeface="Teko"/>
                <a:sym typeface="Teko"/>
              </a:rPr>
              <a:t>SPARQL EXPLORATION: DBPEDIA</a:t>
            </a:r>
            <a:endParaRPr/>
          </a:p>
        </p:txBody>
      </p:sp>
      <p:sp>
        <p:nvSpPr>
          <p:cNvPr id="137" name="Google Shape;137;p16"/>
          <p:cNvSpPr/>
          <p:nvPr/>
        </p:nvSpPr>
        <p:spPr>
          <a:xfrm>
            <a:off x="581025" y="581025"/>
            <a:ext cx="76200" cy="771525"/>
          </a:xfrm>
          <a:prstGeom prst="rect">
            <a:avLst/>
          </a:prstGeom>
          <a:solidFill>
            <a:srgbClr val="22C55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16" title="delete.png"/>
          <p:cNvPicPr preferRelativeResize="0"/>
          <p:nvPr/>
        </p:nvPicPr>
        <p:blipFill rotWithShape="1">
          <a:blip r:embed="rId6">
            <a:alphaModFix/>
          </a:blip>
          <a:srcRect b="0" l="37836" r="1874" t="0"/>
          <a:stretch/>
        </p:blipFill>
        <p:spPr>
          <a:xfrm>
            <a:off x="6381750" y="1733550"/>
            <a:ext cx="5229226" cy="381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QUERY_STATS = &quot;&quot;&quot;&#10;PREFIX dbo: &lt;http://dbpedia.org/ontology/&gt;&#10;PREFIX dbr: &lt;http://dbpedia.org/resource/&gt;&#10;PREFIX rdfs: &lt;http://www.w3.org/2000/01/rdf-schema#&gt;&#10;&#10;SELECT ?team ?teamName ?wins ?losses ?draws ?goalsFor ?goalsAgainst WHERE {&#10;  ?team dbo:league dbr:Premier_League .&#10;  ?team rdfs:label ?teamName .&#10;  &#10;  OPTIONAL { ?team dbo:numberOfWins ?wins . }&#10;  OPTIONAL { ?team dbo:numberOfGoals ?goalsFor . }&#10;  &#10;  FILTER (lang(?teamName) = 'en')&#10;}&#10;LIMIT 100&#10;&quot;&quot;&quot;" id="139" name="Google Shape;139;p16"/>
          <p:cNvPicPr preferRelativeResize="0"/>
          <p:nvPr/>
        </p:nvPicPr>
        <p:blipFill rotWithShape="1">
          <a:blip r:embed="rId7">
            <a:alphaModFix/>
          </a:blip>
          <a:srcRect b="0" l="1458" r="0" t="0"/>
          <a:stretch/>
        </p:blipFill>
        <p:spPr>
          <a:xfrm>
            <a:off x="581025" y="4953975"/>
            <a:ext cx="5229225" cy="1312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40" name="Google Shape;140;p16"/>
          <p:cNvSpPr txBox="1"/>
          <p:nvPr/>
        </p:nvSpPr>
        <p:spPr>
          <a:xfrm>
            <a:off x="3380076" y="5543550"/>
            <a:ext cx="4024800" cy="5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2C55E"/>
                </a:solidFill>
                <a:latin typeface="Calibri"/>
                <a:ea typeface="Calibri"/>
                <a:cs typeface="Calibri"/>
                <a:sym typeface="Calibri"/>
              </a:rPr>
              <a:t>#Query 2:</a:t>
            </a:r>
            <a:endParaRPr sz="2200">
              <a:solidFill>
                <a:srgbClr val="22C55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rgbClr val="22C55E"/>
                </a:solidFill>
                <a:latin typeface="Calibri"/>
                <a:ea typeface="Calibri"/>
                <a:cs typeface="Calibri"/>
                <a:sym typeface="Calibri"/>
              </a:rPr>
              <a:t>Fetches </a:t>
            </a:r>
            <a:r>
              <a:rPr lang="en-US" sz="2200">
                <a:solidFill>
                  <a:srgbClr val="22C55E"/>
                </a:solidFill>
                <a:latin typeface="Calibri"/>
                <a:ea typeface="Calibri"/>
                <a:cs typeface="Calibri"/>
                <a:sym typeface="Calibri"/>
              </a:rPr>
              <a:t>Team Stats</a:t>
            </a:r>
            <a:endParaRPr sz="2200">
              <a:solidFill>
                <a:srgbClr val="22C55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2C55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6"/>
          <p:cNvSpPr txBox="1"/>
          <p:nvPr/>
        </p:nvSpPr>
        <p:spPr>
          <a:xfrm>
            <a:off x="3380075" y="3793500"/>
            <a:ext cx="3103200" cy="6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2C55E"/>
                </a:solidFill>
                <a:latin typeface="Calibri"/>
                <a:ea typeface="Calibri"/>
                <a:cs typeface="Calibri"/>
                <a:sym typeface="Calibri"/>
              </a:rPr>
              <a:t>#Query 1:</a:t>
            </a:r>
            <a:endParaRPr sz="2200">
              <a:solidFill>
                <a:srgbClr val="22C55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2C55E"/>
                </a:solidFill>
                <a:latin typeface="Calibri"/>
                <a:ea typeface="Calibri"/>
                <a:cs typeface="Calibri"/>
                <a:sym typeface="Calibri"/>
              </a:rPr>
              <a:t>Fetches Teams</a:t>
            </a:r>
            <a:endParaRPr sz="2200">
              <a:solidFill>
                <a:srgbClr val="22C55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46" name="Google Shape;14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47" name="Google Shape;147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025" y="1733550"/>
            <a:ext cx="5229225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7"/>
          <p:cNvSpPr txBox="1"/>
          <p:nvPr/>
        </p:nvSpPr>
        <p:spPr>
          <a:xfrm>
            <a:off x="6381750" y="1733550"/>
            <a:ext cx="5490686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2C55E"/>
                </a:solidFill>
                <a:latin typeface="Teko"/>
                <a:ea typeface="Teko"/>
                <a:cs typeface="Teko"/>
                <a:sym typeface="Teko"/>
              </a:rPr>
              <a:t>THE "IDEAL" SCHEMA</a:t>
            </a:r>
            <a:endParaRPr/>
          </a:p>
        </p:txBody>
      </p:sp>
      <p:sp>
        <p:nvSpPr>
          <p:cNvPr id="149" name="Google Shape;149;p17"/>
          <p:cNvSpPr txBox="1"/>
          <p:nvPr/>
        </p:nvSpPr>
        <p:spPr>
          <a:xfrm>
            <a:off x="6381750" y="2362200"/>
            <a:ext cx="5229225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Wikidata offers a robust schema for match-level data. We identified specific property IDs to construct a perfect match record:</a:t>
            </a:r>
            <a:endParaRPr/>
          </a:p>
        </p:txBody>
      </p:sp>
      <p:sp>
        <p:nvSpPr>
          <p:cNvPr id="150" name="Google Shape;150;p17"/>
          <p:cNvSpPr txBox="1"/>
          <p:nvPr/>
        </p:nvSpPr>
        <p:spPr>
          <a:xfrm>
            <a:off x="6381750" y="5372100"/>
            <a:ext cx="5229225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This allows for precise filtering by specific Premier League seasons.</a:t>
            </a:r>
            <a:endParaRPr/>
          </a:p>
        </p:txBody>
      </p:sp>
      <p:sp>
        <p:nvSpPr>
          <p:cNvPr id="151" name="Google Shape;151;p17"/>
          <p:cNvSpPr txBox="1"/>
          <p:nvPr/>
        </p:nvSpPr>
        <p:spPr>
          <a:xfrm>
            <a:off x="6667500" y="3467100"/>
            <a:ext cx="49434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Season: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wd:</a:t>
            </a:r>
            <a:r>
              <a:rPr lang="en-US" sz="1500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Q116198950 # 2023-24</a:t>
            </a:r>
            <a:endParaRPr/>
          </a:p>
        </p:txBody>
      </p:sp>
      <p:sp>
        <p:nvSpPr>
          <p:cNvPr id="152" name="Google Shape;152;p17"/>
          <p:cNvSpPr txBox="1"/>
          <p:nvPr/>
        </p:nvSpPr>
        <p:spPr>
          <a:xfrm>
            <a:off x="6667500" y="3933825"/>
            <a:ext cx="4943475" cy="3143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Home Team: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wdt:P6112</a:t>
            </a:r>
            <a:endParaRPr/>
          </a:p>
        </p:txBody>
      </p:sp>
      <p:sp>
        <p:nvSpPr>
          <p:cNvPr id="153" name="Google Shape;153;p17"/>
          <p:cNvSpPr txBox="1"/>
          <p:nvPr/>
        </p:nvSpPr>
        <p:spPr>
          <a:xfrm>
            <a:off x="6667500" y="4400550"/>
            <a:ext cx="4943475" cy="3143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Away Team: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wdt:P6113</a:t>
            </a:r>
            <a:endParaRPr/>
          </a:p>
        </p:txBody>
      </p:sp>
      <p:sp>
        <p:nvSpPr>
          <p:cNvPr id="154" name="Google Shape;154;p17"/>
          <p:cNvSpPr txBox="1"/>
          <p:nvPr/>
        </p:nvSpPr>
        <p:spPr>
          <a:xfrm>
            <a:off x="6667500" y="4867275"/>
            <a:ext cx="4943475" cy="3143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Scores: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wdt:P1350 (Home) / wdt:P1351 (Away)</a:t>
            </a:r>
            <a:endParaRPr/>
          </a:p>
        </p:txBody>
      </p:sp>
      <p:sp>
        <p:nvSpPr>
          <p:cNvPr id="155" name="Google Shape;155;p17"/>
          <p:cNvSpPr txBox="1"/>
          <p:nvPr/>
        </p:nvSpPr>
        <p:spPr>
          <a:xfrm>
            <a:off x="809625" y="581025"/>
            <a:ext cx="11341417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200" u="none" cap="none" strike="noStrike">
                <a:solidFill>
                  <a:srgbClr val="F8FAFC"/>
                </a:solidFill>
                <a:latin typeface="Teko"/>
                <a:ea typeface="Teko"/>
                <a:cs typeface="Teko"/>
                <a:sym typeface="Teko"/>
              </a:rPr>
              <a:t>SPARQL EXPLORATION: WIKIDATA</a:t>
            </a:r>
            <a:endParaRPr/>
          </a:p>
        </p:txBody>
      </p:sp>
      <p:sp>
        <p:nvSpPr>
          <p:cNvPr id="156" name="Google Shape;156;p17"/>
          <p:cNvSpPr/>
          <p:nvPr/>
        </p:nvSpPr>
        <p:spPr>
          <a:xfrm>
            <a:off x="581025" y="581025"/>
            <a:ext cx="76200" cy="771525"/>
          </a:xfrm>
          <a:prstGeom prst="rect">
            <a:avLst/>
          </a:prstGeom>
          <a:solidFill>
            <a:srgbClr val="22C55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.png" id="157" name="Google Shape;157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81750" y="352425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58" name="Google Shape;158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81750" y="3990975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59" name="Google Shape;159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81750" y="445770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60" name="Google Shape;160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81750" y="4924425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7" title="Screenshot 2025-11-30 at 8.45.15 P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1025" y="1736552"/>
            <a:ext cx="5398699" cy="4586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66" name="Google Shape;16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67" name="Google Shape;167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025" y="1733550"/>
            <a:ext cx="11029950" cy="454342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8"/>
          <p:cNvSpPr txBox="1"/>
          <p:nvPr/>
        </p:nvSpPr>
        <p:spPr>
          <a:xfrm>
            <a:off x="581025" y="1733550"/>
            <a:ext cx="5490686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2C55E"/>
                </a:solidFill>
                <a:latin typeface="Teko"/>
                <a:ea typeface="Teko"/>
                <a:cs typeface="Teko"/>
                <a:sym typeface="Teko"/>
              </a:rPr>
              <a:t>SCHEMA VS. POPULATION</a:t>
            </a:r>
            <a:endParaRPr/>
          </a:p>
        </p:txBody>
      </p:sp>
      <p:sp>
        <p:nvSpPr>
          <p:cNvPr id="169" name="Google Shape;169;p18"/>
          <p:cNvSpPr txBox="1"/>
          <p:nvPr/>
        </p:nvSpPr>
        <p:spPr>
          <a:xfrm>
            <a:off x="581025" y="2362200"/>
            <a:ext cx="5229225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While the Wikidata schema is structurally superior, the actual population of data for the 2020-2024 period was sparse.</a:t>
            </a:r>
            <a:endParaRPr/>
          </a:p>
        </p:txBody>
      </p:sp>
      <p:sp>
        <p:nvSpPr>
          <p:cNvPr id="170" name="Google Shape;170;p18"/>
          <p:cNvSpPr txBox="1"/>
          <p:nvPr/>
        </p:nvSpPr>
        <p:spPr>
          <a:xfrm>
            <a:off x="581025" y="3467100"/>
            <a:ext cx="5229225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Returning fewer than </a:t>
            </a:r>
            <a:r>
              <a:rPr b="1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50 usable rows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for a dataset that should contain over 1,500 matches creates a statistically invalid sample size for home advantage analysis.</a:t>
            </a:r>
            <a:endParaRPr/>
          </a:p>
        </p:txBody>
      </p:sp>
      <p:sp>
        <p:nvSpPr>
          <p:cNvPr id="171" name="Google Shape;171;p18"/>
          <p:cNvSpPr txBox="1"/>
          <p:nvPr/>
        </p:nvSpPr>
        <p:spPr>
          <a:xfrm>
            <a:off x="809625" y="581025"/>
            <a:ext cx="11341417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200" u="none" cap="none" strike="noStrike">
                <a:solidFill>
                  <a:srgbClr val="F8FAFC"/>
                </a:solidFill>
                <a:latin typeface="Teko"/>
                <a:ea typeface="Teko"/>
                <a:cs typeface="Teko"/>
                <a:sym typeface="Teko"/>
              </a:rPr>
              <a:t>THE LINKED DATA REALITY GAP</a:t>
            </a:r>
            <a:endParaRPr/>
          </a:p>
        </p:txBody>
      </p:sp>
      <p:sp>
        <p:nvSpPr>
          <p:cNvPr id="172" name="Google Shape;172;p18"/>
          <p:cNvSpPr/>
          <p:nvPr/>
        </p:nvSpPr>
        <p:spPr>
          <a:xfrm>
            <a:off x="581025" y="581025"/>
            <a:ext cx="76200" cy="771525"/>
          </a:xfrm>
          <a:prstGeom prst="rect">
            <a:avLst/>
          </a:prstGeom>
          <a:solidFill>
            <a:srgbClr val="22C55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77" name="Google Shape;17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78" name="Google Shape;178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025" y="2219325"/>
            <a:ext cx="3486150" cy="3571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79" name="Google Shape;179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52925" y="2219325"/>
            <a:ext cx="3486150" cy="3571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80" name="Google Shape;180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24825" y="2219325"/>
            <a:ext cx="3486150" cy="357187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9"/>
          <p:cNvSpPr txBox="1"/>
          <p:nvPr/>
        </p:nvSpPr>
        <p:spPr>
          <a:xfrm>
            <a:off x="803910" y="3152775"/>
            <a:ext cx="3040380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2C55E"/>
                </a:solidFill>
                <a:latin typeface="Teko"/>
                <a:ea typeface="Teko"/>
                <a:cs typeface="Teko"/>
                <a:sym typeface="Teko"/>
              </a:rPr>
              <a:t>1. ATTEMPT QUERY</a:t>
            </a:r>
            <a:endParaRPr/>
          </a:p>
        </p:txBody>
      </p:sp>
      <p:sp>
        <p:nvSpPr>
          <p:cNvPr id="182" name="Google Shape;182;p19"/>
          <p:cNvSpPr txBox="1"/>
          <p:nvPr/>
        </p:nvSpPr>
        <p:spPr>
          <a:xfrm>
            <a:off x="876300" y="3781425"/>
            <a:ext cx="2895600" cy="15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The pipeline first attempts to fetch data via SPARQL. If the result count is below the threshold, it triggers the fallback.</a:t>
            </a:r>
            <a:endParaRPr/>
          </a:p>
        </p:txBody>
      </p:sp>
      <p:sp>
        <p:nvSpPr>
          <p:cNvPr id="183" name="Google Shape;183;p19"/>
          <p:cNvSpPr txBox="1"/>
          <p:nvPr/>
        </p:nvSpPr>
        <p:spPr>
          <a:xfrm>
            <a:off x="4575810" y="3152775"/>
            <a:ext cx="3040380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2C55E"/>
                </a:solidFill>
                <a:latin typeface="Teko"/>
                <a:ea typeface="Teko"/>
                <a:cs typeface="Teko"/>
                <a:sym typeface="Teko"/>
              </a:rPr>
              <a:t>2. INGEST CSV</a:t>
            </a:r>
            <a:endParaRPr/>
          </a:p>
        </p:txBody>
      </p:sp>
      <p:sp>
        <p:nvSpPr>
          <p:cNvPr id="184" name="Google Shape;184;p19"/>
          <p:cNvSpPr txBox="1"/>
          <p:nvPr/>
        </p:nvSpPr>
        <p:spPr>
          <a:xfrm>
            <a:off x="4648200" y="3781425"/>
            <a:ext cx="28956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We retrieve high-quality match CSVs from </a:t>
            </a:r>
            <a:r>
              <a:rPr b="0" i="1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football-data.co.uk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to ensure 100% coverage of the 2020-2024 period.</a:t>
            </a:r>
            <a:endParaRPr/>
          </a:p>
        </p:txBody>
      </p:sp>
      <p:sp>
        <p:nvSpPr>
          <p:cNvPr id="185" name="Google Shape;185;p19"/>
          <p:cNvSpPr txBox="1"/>
          <p:nvPr/>
        </p:nvSpPr>
        <p:spPr>
          <a:xfrm>
            <a:off x="8347710" y="3152775"/>
            <a:ext cx="3040380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2C55E"/>
                </a:solidFill>
                <a:latin typeface="Teko"/>
                <a:ea typeface="Teko"/>
                <a:cs typeface="Teko"/>
                <a:sym typeface="Teko"/>
              </a:rPr>
              <a:t>3. RDF MAPPING</a:t>
            </a:r>
            <a:endParaRPr/>
          </a:p>
        </p:txBody>
      </p:sp>
      <p:sp>
        <p:nvSpPr>
          <p:cNvPr id="186" name="Google Shape;186;p19"/>
          <p:cNvSpPr txBox="1"/>
          <p:nvPr/>
        </p:nvSpPr>
        <p:spPr>
          <a:xfrm>
            <a:off x="8420100" y="3781425"/>
            <a:ext cx="2895600" cy="15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The CSV data is normalized and mapped to our RDF schema, preserving the project's Linked Data architecture.</a:t>
            </a:r>
            <a:endParaRPr/>
          </a:p>
        </p:txBody>
      </p:sp>
      <p:pic>
        <p:nvPicPr>
          <p:cNvPr descr="image.png" id="187" name="Google Shape;187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133600" y="2533650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88" name="Google Shape;188;p1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905500" y="2533650"/>
            <a:ext cx="3810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89" name="Google Shape;189;p19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9653587" y="2533650"/>
            <a:ext cx="428625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9"/>
          <p:cNvSpPr txBox="1"/>
          <p:nvPr/>
        </p:nvSpPr>
        <p:spPr>
          <a:xfrm>
            <a:off x="809625" y="581025"/>
            <a:ext cx="11341417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200" u="none" cap="none" strike="noStrike">
                <a:solidFill>
                  <a:srgbClr val="F8FAFC"/>
                </a:solidFill>
                <a:latin typeface="Teko"/>
                <a:ea typeface="Teko"/>
                <a:cs typeface="Teko"/>
                <a:sym typeface="Teko"/>
              </a:rPr>
              <a:t>THE HYBRID SOLUTION</a:t>
            </a:r>
            <a:endParaRPr/>
          </a:p>
        </p:txBody>
      </p:sp>
      <p:sp>
        <p:nvSpPr>
          <p:cNvPr id="191" name="Google Shape;191;p19"/>
          <p:cNvSpPr/>
          <p:nvPr/>
        </p:nvSpPr>
        <p:spPr>
          <a:xfrm>
            <a:off x="581025" y="581025"/>
            <a:ext cx="76200" cy="771525"/>
          </a:xfrm>
          <a:prstGeom prst="rect">
            <a:avLst/>
          </a:prstGeom>
          <a:solidFill>
            <a:srgbClr val="22C55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96" name="Google Shape;19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97" name="Google Shape;197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025" y="1733550"/>
            <a:ext cx="5229225" cy="4543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98" name="Google Shape;198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81750" y="1733550"/>
            <a:ext cx="5229225" cy="4543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0"/>
          <p:cNvSpPr txBox="1"/>
          <p:nvPr/>
        </p:nvSpPr>
        <p:spPr>
          <a:xfrm>
            <a:off x="971550" y="2124075"/>
            <a:ext cx="4670583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38125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2C55E"/>
                </a:solidFill>
                <a:latin typeface="Teko"/>
                <a:ea typeface="Teko"/>
                <a:cs typeface="Teko"/>
                <a:sym typeface="Teko"/>
              </a:rPr>
              <a:t>RESEARCH QUESTIONS</a:t>
            </a:r>
            <a:endParaRPr/>
          </a:p>
        </p:txBody>
      </p:sp>
      <p:sp>
        <p:nvSpPr>
          <p:cNvPr id="200" name="Google Shape;200;p20"/>
          <p:cNvSpPr txBox="1"/>
          <p:nvPr/>
        </p:nvSpPr>
        <p:spPr>
          <a:xfrm>
            <a:off x="6772275" y="2124075"/>
            <a:ext cx="4670583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390525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2C55E"/>
                </a:solidFill>
                <a:latin typeface="Teko"/>
                <a:ea typeface="Teko"/>
                <a:cs typeface="Teko"/>
                <a:sym typeface="Teko"/>
              </a:rPr>
              <a:t>TOOLS &amp; TESTS</a:t>
            </a:r>
            <a:endParaRPr/>
          </a:p>
        </p:txBody>
      </p:sp>
      <p:pic>
        <p:nvPicPr>
          <p:cNvPr descr="image.png" id="201" name="Google Shape;201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71550" y="2152650"/>
            <a:ext cx="238125" cy="3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0"/>
          <p:cNvSpPr txBox="1"/>
          <p:nvPr/>
        </p:nvSpPr>
        <p:spPr>
          <a:xfrm>
            <a:off x="1257300" y="2714625"/>
            <a:ext cx="4162425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Q1: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Do Premier League teams demonstrate a statistically significant home advantage?</a:t>
            </a:r>
            <a:endParaRPr/>
          </a:p>
        </p:txBody>
      </p:sp>
      <p:sp>
        <p:nvSpPr>
          <p:cNvPr id="203" name="Google Shape;203;p20"/>
          <p:cNvSpPr txBox="1"/>
          <p:nvPr/>
        </p:nvSpPr>
        <p:spPr>
          <a:xfrm>
            <a:off x="1257300" y="3476625"/>
            <a:ext cx="4162425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Q2: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Which specific teams benefit most (or least) from playing at home?</a:t>
            </a:r>
            <a:endParaRPr/>
          </a:p>
        </p:txBody>
      </p:sp>
      <p:pic>
        <p:nvPicPr>
          <p:cNvPr descr="image.png" id="204" name="Google Shape;204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772275" y="2152650"/>
            <a:ext cx="390525" cy="3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0"/>
          <p:cNvSpPr txBox="1"/>
          <p:nvPr/>
        </p:nvSpPr>
        <p:spPr>
          <a:xfrm>
            <a:off x="7058025" y="2714625"/>
            <a:ext cx="4162425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Descriptive Stats: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Win Percentages.</a:t>
            </a:r>
            <a:endParaRPr/>
          </a:p>
        </p:txBody>
      </p:sp>
      <p:sp>
        <p:nvSpPr>
          <p:cNvPr id="206" name="Google Shape;206;p20"/>
          <p:cNvSpPr txBox="1"/>
          <p:nvPr/>
        </p:nvSpPr>
        <p:spPr>
          <a:xfrm>
            <a:off x="7058025" y="3171825"/>
            <a:ext cx="4162425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Chi-Square Test: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For overall league distribution.</a:t>
            </a:r>
            <a:endParaRPr/>
          </a:p>
        </p:txBody>
      </p:sp>
      <p:sp>
        <p:nvSpPr>
          <p:cNvPr id="207" name="Google Shape;207;p20"/>
          <p:cNvSpPr txBox="1"/>
          <p:nvPr/>
        </p:nvSpPr>
        <p:spPr>
          <a:xfrm>
            <a:off x="7058025" y="3933825"/>
            <a:ext cx="4162425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Paired T-Test: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For team-level significance.</a:t>
            </a:r>
            <a:endParaRPr/>
          </a:p>
        </p:txBody>
      </p:sp>
      <p:sp>
        <p:nvSpPr>
          <p:cNvPr id="208" name="Google Shape;208;p20"/>
          <p:cNvSpPr txBox="1"/>
          <p:nvPr/>
        </p:nvSpPr>
        <p:spPr>
          <a:xfrm>
            <a:off x="7058025" y="4391025"/>
            <a:ext cx="4162425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Metric: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Home Adv Score (Home Win% - Away Win%).</a:t>
            </a:r>
            <a:endParaRPr/>
          </a:p>
        </p:txBody>
      </p:sp>
      <p:sp>
        <p:nvSpPr>
          <p:cNvPr id="209" name="Google Shape;209;p20"/>
          <p:cNvSpPr txBox="1"/>
          <p:nvPr/>
        </p:nvSpPr>
        <p:spPr>
          <a:xfrm>
            <a:off x="809625" y="581025"/>
            <a:ext cx="11341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200" u="none" cap="none" strike="noStrike">
                <a:solidFill>
                  <a:srgbClr val="F8FAFC"/>
                </a:solidFill>
                <a:latin typeface="Teko"/>
                <a:ea typeface="Teko"/>
                <a:cs typeface="Teko"/>
                <a:sym typeface="Teko"/>
              </a:rPr>
              <a:t>ANALYSIS METHODOLOGY</a:t>
            </a:r>
            <a:endParaRPr/>
          </a:p>
        </p:txBody>
      </p:sp>
      <p:sp>
        <p:nvSpPr>
          <p:cNvPr id="210" name="Google Shape;210;p20"/>
          <p:cNvSpPr/>
          <p:nvPr/>
        </p:nvSpPr>
        <p:spPr>
          <a:xfrm>
            <a:off x="581025" y="581025"/>
            <a:ext cx="76200" cy="771525"/>
          </a:xfrm>
          <a:prstGeom prst="rect">
            <a:avLst/>
          </a:prstGeom>
          <a:solidFill>
            <a:srgbClr val="22C55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.png" id="211" name="Google Shape;211;p2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971550" y="2771775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12" name="Google Shape;212;p2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971550" y="3533775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13" name="Google Shape;213;p2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772275" y="2771775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14" name="Google Shape;214;p2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772275" y="3228975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15" name="Google Shape;215;p2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772275" y="3990975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16" name="Google Shape;216;p2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772275" y="4448175"/>
            <a:ext cx="152400" cy="15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221" name="Google Shape;22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22" name="Google Shape;222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81750" y="1733550"/>
            <a:ext cx="5229225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1"/>
          <p:cNvSpPr txBox="1"/>
          <p:nvPr/>
        </p:nvSpPr>
        <p:spPr>
          <a:xfrm>
            <a:off x="581025" y="1733550"/>
            <a:ext cx="5490686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2C55E"/>
                </a:solidFill>
                <a:latin typeface="Teko"/>
                <a:ea typeface="Teko"/>
                <a:cs typeface="Teko"/>
                <a:sym typeface="Teko"/>
              </a:rPr>
              <a:t>STATISTICALLY SIGNIFICANT</a:t>
            </a:r>
            <a:endParaRPr/>
          </a:p>
        </p:txBody>
      </p:sp>
      <p:sp>
        <p:nvSpPr>
          <p:cNvPr id="224" name="Google Shape;224;p21"/>
          <p:cNvSpPr txBox="1"/>
          <p:nvPr/>
        </p:nvSpPr>
        <p:spPr>
          <a:xfrm>
            <a:off x="581025" y="2362200"/>
            <a:ext cx="5229225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Our analysis of 1,520 matches confirms a robust Home Advantage.</a:t>
            </a:r>
            <a:endParaRPr/>
          </a:p>
        </p:txBody>
      </p:sp>
      <p:sp>
        <p:nvSpPr>
          <p:cNvPr id="225" name="Google Shape;225;p21"/>
          <p:cNvSpPr txBox="1"/>
          <p:nvPr/>
        </p:nvSpPr>
        <p:spPr>
          <a:xfrm>
            <a:off x="866775" y="3257550"/>
            <a:ext cx="4943475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Home Wins: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43.82%</a:t>
            </a:r>
            <a:endParaRPr/>
          </a:p>
        </p:txBody>
      </p:sp>
      <p:sp>
        <p:nvSpPr>
          <p:cNvPr id="226" name="Google Shape;226;p21"/>
          <p:cNvSpPr txBox="1"/>
          <p:nvPr/>
        </p:nvSpPr>
        <p:spPr>
          <a:xfrm>
            <a:off x="866775" y="3714750"/>
            <a:ext cx="4943475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Away Wins: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33.82%</a:t>
            </a:r>
            <a:endParaRPr/>
          </a:p>
        </p:txBody>
      </p:sp>
      <p:sp>
        <p:nvSpPr>
          <p:cNvPr id="227" name="Google Shape;227;p21"/>
          <p:cNvSpPr txBox="1"/>
          <p:nvPr/>
        </p:nvSpPr>
        <p:spPr>
          <a:xfrm>
            <a:off x="866775" y="4171950"/>
            <a:ext cx="4943475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The Gap: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A consistent 10 percentage point advantage for hosts.</a:t>
            </a:r>
            <a:endParaRPr/>
          </a:p>
        </p:txBody>
      </p:sp>
      <p:sp>
        <p:nvSpPr>
          <p:cNvPr id="228" name="Google Shape;228;p21"/>
          <p:cNvSpPr txBox="1"/>
          <p:nvPr/>
        </p:nvSpPr>
        <p:spPr>
          <a:xfrm>
            <a:off x="866775" y="4933950"/>
            <a:ext cx="4943475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Significance:</a:t>
            </a:r>
            <a:r>
              <a:rPr b="0" i="0" lang="en-US" sz="1500" u="none" cap="none" strike="noStrike">
                <a:solidFill>
                  <a:srgbClr val="CBD5E1"/>
                </a:solidFill>
                <a:latin typeface="Inter"/>
                <a:ea typeface="Inter"/>
                <a:cs typeface="Inter"/>
                <a:sym typeface="Inter"/>
              </a:rPr>
              <a:t> p &lt; 0.05 (Chi-Square)</a:t>
            </a:r>
            <a:endParaRPr/>
          </a:p>
        </p:txBody>
      </p:sp>
      <p:sp>
        <p:nvSpPr>
          <p:cNvPr id="229" name="Google Shape;229;p21"/>
          <p:cNvSpPr txBox="1"/>
          <p:nvPr/>
        </p:nvSpPr>
        <p:spPr>
          <a:xfrm>
            <a:off x="809625" y="581025"/>
            <a:ext cx="11341417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200" u="none" cap="none" strike="noStrike">
                <a:solidFill>
                  <a:srgbClr val="F8FAFC"/>
                </a:solidFill>
                <a:latin typeface="Teko"/>
                <a:ea typeface="Teko"/>
                <a:cs typeface="Teko"/>
                <a:sym typeface="Teko"/>
              </a:rPr>
              <a:t>RESULTS: THE "10% GAP"</a:t>
            </a:r>
            <a:endParaRPr/>
          </a:p>
        </p:txBody>
      </p:sp>
      <p:sp>
        <p:nvSpPr>
          <p:cNvPr id="230" name="Google Shape;230;p21"/>
          <p:cNvSpPr/>
          <p:nvPr/>
        </p:nvSpPr>
        <p:spPr>
          <a:xfrm>
            <a:off x="581025" y="581025"/>
            <a:ext cx="76200" cy="771525"/>
          </a:xfrm>
          <a:prstGeom prst="rect">
            <a:avLst/>
          </a:prstGeom>
          <a:solidFill>
            <a:srgbClr val="22C55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.png" id="231" name="Google Shape;231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1025" y="331470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32" name="Google Shape;232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1025" y="377190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33" name="Google Shape;233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1025" y="422910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34" name="Google Shape;234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1025" y="499110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1" title="overall_advantage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06625" y="1733550"/>
            <a:ext cx="5576724" cy="4305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